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3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 snapToGrid="0">
      <p:cViewPr varScale="1">
        <p:scale>
          <a:sx n="64" d="100"/>
          <a:sy n="64" d="100"/>
        </p:scale>
        <p:origin x="-715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9A625-DF81-40BC-833E-4E88A6A78AEB}" type="datetimeFigureOut">
              <a:rPr lang="ru-RU"/>
              <a:pPr>
                <a:defRPr/>
              </a:pPr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F5AB3-0441-4415-AD88-2A3EE2824C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3DA4B3-25FE-4532-BF36-D054B1D5C799}" type="datetimeFigureOut">
              <a:rPr lang="ru-RU"/>
              <a:pPr>
                <a:defRPr/>
              </a:pPr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463F3-F31A-4B5F-9335-612B3394E8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AC2C2-EEA9-4F1A-AFC9-E0F0706EEEF9}" type="datetimeFigureOut">
              <a:rPr lang="ru-RU"/>
              <a:pPr>
                <a:defRPr/>
              </a:pPr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C1BFD-64D5-4418-AF6A-7375DD5296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2F499-3FDF-458C-9301-D8A1C5B35E54}" type="datetimeFigureOut">
              <a:rPr lang="ru-RU"/>
              <a:pPr>
                <a:defRPr/>
              </a:pPr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685EF-C6D3-4F11-AD91-9288541D7D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182EC-B2BD-420F-9E98-715037FCDF8A}" type="datetimeFigureOut">
              <a:rPr lang="ru-RU"/>
              <a:pPr>
                <a:defRPr/>
              </a:pPr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0CC6C-6819-42DD-9131-F215E7C1EA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CAEAA-35EC-4E6A-B770-9B639E384880}" type="datetimeFigureOut">
              <a:rPr lang="ru-RU"/>
              <a:pPr>
                <a:defRPr/>
              </a:pPr>
              <a:t>14.12.2017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A22B2-E347-437C-9776-BBD43A3930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EC4E4-0CB8-4A4A-BC0B-B94A53F4FC78}" type="datetimeFigureOut">
              <a:rPr lang="ru-RU"/>
              <a:pPr>
                <a:defRPr/>
              </a:pPr>
              <a:t>14.12.2017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35EB4C-151A-46C3-8266-E711ECF72F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65133-2EA8-4742-8718-DCE611389A6F}" type="datetimeFigureOut">
              <a:rPr lang="ru-RU"/>
              <a:pPr>
                <a:defRPr/>
              </a:pPr>
              <a:t>14.12.2017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FE33E-969B-469B-AB90-10729CD753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3A243-DF95-4110-892D-B93062E8CD1C}" type="datetimeFigureOut">
              <a:rPr lang="ru-RU"/>
              <a:pPr>
                <a:defRPr/>
              </a:pPr>
              <a:t>14.12.2017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24E8D-3298-4037-9963-90BB77B2F3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7345C-6A57-4437-9EA6-65C64704E0A0}" type="datetimeFigureOut">
              <a:rPr lang="ru-RU"/>
              <a:pPr>
                <a:defRPr/>
              </a:pPr>
              <a:t>14.12.2017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0E398-5C90-4A1E-B953-98A7B80CCC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F7AEF-FE6B-4083-816E-A0379797660F}" type="datetimeFigureOut">
              <a:rPr lang="ru-RU"/>
              <a:pPr>
                <a:defRPr/>
              </a:pPr>
              <a:t>14.12.2017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754D8-0C6A-4BEB-8E18-2335413D4E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C97042E-F558-4F07-991C-8DE6EDBAD27B}" type="datetimeFigureOut">
              <a:rPr lang="ru-RU"/>
              <a:pPr>
                <a:defRPr/>
              </a:pPr>
              <a:t>14.12.2017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4373BAE-FE46-4A5F-89D7-E2148406B1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szn24.ru/node/582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aoi24.ru/" TargetMode="External"/><Relationship Id="rId2" Type="http://schemas.openxmlformats.org/officeDocument/2006/relationships/hyperlink" Target="mailto:kroo-aoi@mail.ru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1110" y="1801503"/>
            <a:ext cx="7157698" cy="2387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Примеры успешных практик реализации социальных услуг силами НКО в Красноярском крае»</a:t>
            </a:r>
            <a:b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i="1" dirty="0" err="1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Печковская</a:t>
            </a:r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Ирина Петровна, КРОО «Агентство общественных инициатив»</a:t>
            </a:r>
            <a:endParaRPr lang="ru-RU" sz="2400" i="1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317" name="Picture 5" descr="f5093f8b0da16053a993b7a22218212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98808" y="0"/>
            <a:ext cx="4793192" cy="3193575"/>
          </a:xfrm>
          <a:prstGeom prst="rect">
            <a:avLst/>
          </a:prstGeom>
          <a:noFill/>
          <a:effectLst>
            <a:reflection blurRad="6350" stA="50000" endA="300" endPos="55500" dist="101600" dir="5400000" sy="-100000" algn="bl" rotWithShape="0"/>
          </a:effec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00565" y="5498556"/>
            <a:ext cx="9144000" cy="16557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20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Круглый стол «Некоммерческие организации-потенциальные исполнители социальных услуг в сфере молодежной политики»</a:t>
            </a:r>
            <a:endParaRPr lang="ru-RU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026" name="Picture 2" descr="I:\мое\документы АОИ\АОИ-ЛОГО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83" y="262205"/>
            <a:ext cx="866899" cy="893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Ирина\Desktop\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754" y="356324"/>
            <a:ext cx="1981580" cy="799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7671" y="171223"/>
            <a:ext cx="8928992" cy="936104"/>
          </a:xfrm>
        </p:spPr>
        <p:txBody>
          <a:bodyPr>
            <a:normAutofit/>
          </a:bodyPr>
          <a:lstStyle/>
          <a:p>
            <a:r>
              <a:rPr lang="ru-RU" sz="22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НКО в социальных услугах</a:t>
            </a:r>
            <a:br>
              <a:rPr lang="ru-RU" sz="22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 </a:t>
            </a:r>
            <a:endParaRPr lang="ru-RU" sz="2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B1439-9E12-45D7-A113-99B0F4DCB5ED}" type="slidenum">
              <a:rPr lang="ru-RU" smtClean="0"/>
              <a:pPr/>
              <a:t>2</a:t>
            </a:fld>
            <a:endParaRPr lang="ru-RU"/>
          </a:p>
        </p:txBody>
      </p:sp>
      <p:grpSp>
        <p:nvGrpSpPr>
          <p:cNvPr id="7" name="Группа 6"/>
          <p:cNvGrpSpPr/>
          <p:nvPr/>
        </p:nvGrpSpPr>
        <p:grpSpPr>
          <a:xfrm>
            <a:off x="437984" y="1344373"/>
            <a:ext cx="1788415" cy="1762482"/>
            <a:chOff x="352385" y="224584"/>
            <a:chExt cx="1219488" cy="2183485"/>
          </a:xfr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2385" y="224584"/>
              <a:ext cx="1219488" cy="2183485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1"/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0" name="Скругленный прямоугольник 4"/>
            <p:cNvSpPr/>
            <p:nvPr/>
          </p:nvSpPr>
          <p:spPr>
            <a:xfrm>
              <a:off x="388103" y="260302"/>
              <a:ext cx="1148052" cy="2112049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200" kern="1200" dirty="0" smtClean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НКО</a:t>
              </a:r>
              <a:endParaRPr lang="ru-RU" sz="2200" kern="12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endParaRP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7244176" y="116673"/>
            <a:ext cx="4738684" cy="1105267"/>
            <a:chOff x="2116871" y="178842"/>
            <a:chExt cx="4738684" cy="1950522"/>
          </a:xfrm>
          <a:scene3d>
            <a:camera prst="orthographicFront"/>
            <a:lightRig rig="flat" dir="t"/>
          </a:scene3d>
        </p:grpSpPr>
        <p:sp>
          <p:nvSpPr>
            <p:cNvPr id="15" name="Скругленный прямоугольник 14"/>
            <p:cNvSpPr/>
            <p:nvPr/>
          </p:nvSpPr>
          <p:spPr>
            <a:xfrm>
              <a:off x="2116871" y="178842"/>
              <a:ext cx="4738684" cy="1950522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6" name="Скругленный прямоугольник 4"/>
            <p:cNvSpPr/>
            <p:nvPr/>
          </p:nvSpPr>
          <p:spPr>
            <a:xfrm>
              <a:off x="2174000" y="235971"/>
              <a:ext cx="4624426" cy="183626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200" kern="1200" dirty="0" smtClean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Поставщики социальных услуг</a:t>
              </a:r>
              <a:endParaRPr lang="ru-RU" sz="2200" kern="12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endParaRPr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4688648" y="1266777"/>
            <a:ext cx="2877944" cy="1762482"/>
            <a:chOff x="352385" y="224584"/>
            <a:chExt cx="1219488" cy="2183485"/>
          </a:xfr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22" name="Скругленный прямоугольник 21"/>
            <p:cNvSpPr/>
            <p:nvPr/>
          </p:nvSpPr>
          <p:spPr>
            <a:xfrm>
              <a:off x="352385" y="224584"/>
              <a:ext cx="1219488" cy="2183485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1"/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3" name="Скругленный прямоугольник 4"/>
            <p:cNvSpPr/>
            <p:nvPr/>
          </p:nvSpPr>
          <p:spPr>
            <a:xfrm>
              <a:off x="388103" y="260302"/>
              <a:ext cx="1148052" cy="2112049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200" dirty="0" smtClean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Социальные предприниматели</a:t>
              </a:r>
              <a:endParaRPr lang="ru-RU" sz="22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endParaRPr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7871303" y="1351061"/>
            <a:ext cx="1788415" cy="1762482"/>
            <a:chOff x="352385" y="224584"/>
            <a:chExt cx="1219488" cy="2183485"/>
          </a:xfr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25" name="Скругленный прямоугольник 24"/>
            <p:cNvSpPr/>
            <p:nvPr/>
          </p:nvSpPr>
          <p:spPr>
            <a:xfrm>
              <a:off x="352385" y="224584"/>
              <a:ext cx="1219488" cy="2183485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1"/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6" name="Скругленный прямоугольник 4"/>
            <p:cNvSpPr/>
            <p:nvPr/>
          </p:nvSpPr>
          <p:spPr>
            <a:xfrm>
              <a:off x="388103" y="260302"/>
              <a:ext cx="1148052" cy="2112049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200" kern="1200" dirty="0" smtClean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МСБ</a:t>
              </a:r>
              <a:endParaRPr lang="ru-RU" sz="2200" kern="12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endParaRPr>
            </a:p>
          </p:txBody>
        </p:sp>
      </p:grpSp>
      <p:grpSp>
        <p:nvGrpSpPr>
          <p:cNvPr id="27" name="Группа 26"/>
          <p:cNvGrpSpPr/>
          <p:nvPr/>
        </p:nvGrpSpPr>
        <p:grpSpPr>
          <a:xfrm>
            <a:off x="2595522" y="1379892"/>
            <a:ext cx="1788415" cy="1762482"/>
            <a:chOff x="352385" y="224584"/>
            <a:chExt cx="1219488" cy="2183485"/>
          </a:xfr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flat" dir="t"/>
          </a:scene3d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352385" y="224584"/>
              <a:ext cx="1219488" cy="2183485"/>
            </a:xfrm>
            <a:prstGeom prst="roundRect">
              <a:avLst>
                <a:gd name="adj" fmla="val 10000"/>
              </a:avLst>
            </a:prstGeom>
            <a:grpFill/>
            <a:ln>
              <a:solidFill>
                <a:schemeClr val="accent1"/>
              </a:solidFill>
            </a:ln>
            <a:sp3d prstMaterial="dkEdge">
              <a:bevelT w="8200" h="38100"/>
            </a:sp3d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9" name="Скругленный прямоугольник 4"/>
            <p:cNvSpPr/>
            <p:nvPr/>
          </p:nvSpPr>
          <p:spPr>
            <a:xfrm>
              <a:off x="388103" y="260302"/>
              <a:ext cx="1148052" cy="2112049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200" kern="1200" dirty="0" smtClean="0">
                  <a:solidFill>
                    <a:schemeClr val="accent5">
                      <a:lumMod val="75000"/>
                    </a:schemeClr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</a:rPr>
                <a:t>СО НКО</a:t>
              </a:r>
              <a:endParaRPr lang="ru-RU" sz="2200" kern="12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endParaRPr>
            </a:p>
          </p:txBody>
        </p:sp>
      </p:grpSp>
      <p:sp>
        <p:nvSpPr>
          <p:cNvPr id="30" name="Скругленный прямоугольник 29"/>
          <p:cNvSpPr/>
          <p:nvPr/>
        </p:nvSpPr>
        <p:spPr>
          <a:xfrm>
            <a:off x="1095412" y="3514284"/>
            <a:ext cx="2394318" cy="1419366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accent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2">
            <a:scrgbClr r="0" g="0" b="0"/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/>
          <a:lstStyle/>
          <a:p>
            <a:endParaRPr lang="ru-RU" sz="2200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ru-RU" sz="22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Образование</a:t>
            </a:r>
            <a:endParaRPr lang="ru-RU" sz="2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3925526" y="3514284"/>
            <a:ext cx="2634018" cy="1480386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accent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2">
            <a:scrgbClr r="0" g="0" b="0"/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/>
          <a:lstStyle/>
          <a:p>
            <a:endParaRPr lang="ru-RU" sz="2200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ru-RU" sz="22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Здравоохранение</a:t>
            </a:r>
            <a:endParaRPr lang="ru-RU" sz="2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962254" y="3572892"/>
            <a:ext cx="1788415" cy="1417192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accent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2">
            <a:scrgbClr r="0" g="0" b="0"/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/>
          <a:lstStyle/>
          <a:p>
            <a:endParaRPr lang="ru-RU" sz="2200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ru-RU" sz="22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Культура</a:t>
            </a:r>
            <a:endParaRPr lang="ru-RU" sz="2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9117707" y="3520099"/>
            <a:ext cx="2236093" cy="1417192"/>
          </a:xfrm>
          <a:prstGeom prst="roundRect">
            <a:avLst>
              <a:gd name="adj" fmla="val 10000"/>
            </a:avLst>
          </a:prstGeom>
          <a:noFill/>
          <a:ln>
            <a:solidFill>
              <a:schemeClr val="accent1"/>
            </a:solidFill>
          </a:ln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rgbClr r="0" g="0" b="0"/>
          </a:lnRef>
          <a:fillRef idx="2">
            <a:scrgbClr r="0" g="0" b="0"/>
          </a:fillRef>
          <a:effectRef idx="1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/>
          <a:lstStyle/>
          <a:p>
            <a:endParaRPr lang="ru-RU" sz="2200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ru-RU" sz="22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Социальное</a:t>
            </a:r>
            <a:endParaRPr lang="ru-RU" sz="2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обслуживание</a:t>
            </a: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367758" y="5177422"/>
            <a:ext cx="3849625" cy="1516921"/>
          </a:xfrm>
          <a:prstGeom prst="roundRect">
            <a:avLst>
              <a:gd name="adj" fmla="val 10000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 sz="2200" dirty="0" smtClean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ru-RU" sz="220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СОНКО – исполнители общественно-полезных </a:t>
            </a:r>
            <a:r>
              <a:rPr lang="ru-RU" sz="2200" dirty="0" smtClean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услуг</a:t>
            </a:r>
            <a:endParaRPr lang="ru-RU" sz="2200" dirty="0">
              <a:solidFill>
                <a:schemeClr val="bg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51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075" y="150813"/>
            <a:ext cx="10201275" cy="7493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Нормативные основания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________________________________</a:t>
            </a:r>
            <a:endParaRPr lang="ru-RU" sz="24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95288" y="1036638"/>
            <a:ext cx="5461000" cy="473075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омплекс 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мер, направленных на обеспечение поэтапного доступа социально ориентированных некоммерческих организаций, осуществляющих деятельность в социальной сфере, к бюджетным средствам, выделяемым </a:t>
            </a:r>
            <a:b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на предоставление социальных услуг населению, на 2016-2020 годы, в Красноярском крае </a:t>
            </a:r>
            <a:endParaRPr lang="ru-RU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Постановление 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Правительства Красноярского края от 30.09.2013 № 509-п (ред. от 27.12.2016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) «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Об утверждении государственной программы Красноярского края «Содействие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  развитию 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гражданского общества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Законы Красноярского края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08.07.2010 № 10-4866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Об организации приемных семей 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для граждан пожилого возраста и инвалидов в Красноярском крае»;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от 16.12.2014 № 7-3023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Об организации социального обслуживания граждан </a:t>
            </a: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700" dirty="0">
                <a:latin typeface="Arial" panose="020B0604020202020204" pitchFamily="34" charset="0"/>
                <a:cs typeface="Arial" panose="020B0604020202020204" pitchFamily="34" charset="0"/>
              </a:rPr>
              <a:t>Красноярском крае»;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96050" y="150813"/>
            <a:ext cx="5172075" cy="5411787"/>
          </a:xfrm>
        </p:spPr>
        <p:txBody>
          <a:bodyPr rtlCol="0">
            <a:no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Постановления Правительства Красноярского края: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от 17.12.2014 № 600-п «Об утверждении порядка предоставления социальных услуг поставщиками социальных услуг, включая перечень документов, необходимых для предоставления социальных услуг, и порядок предоставления получателями социальных услуг сведений и документов, необходимых для предоставления социальных услуг»;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от 17.12.2014 № 604-п «Об определении размера компенсации и порядка ее выплаты поставщику социальных услуг, включенному в реестр поставщиков социальных услуг, но не участвующему в выполнении государственного задания (заказа), за предоставленные гражданину социальные услуги, предусмотренные индивидуальной программой предоставления социальных услуг»;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от 17.12.2014 № 609-п «Об утверждении порядка формирования и ведения реестра поставщиков социальных услуг»;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от 17.12.2014 № 610-п «Об утверждении порядка формирования и ведения регистра получателей социальных услуг»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sz="1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758" y="247343"/>
            <a:ext cx="9001156" cy="939784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Услуги, которые передаются (региональный опыт) </a:t>
            </a:r>
            <a:r>
              <a:rPr lang="ru-RU" sz="22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2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200" dirty="0" smtClean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__________________________________________________</a:t>
            </a:r>
            <a:endParaRPr lang="ru-RU" sz="22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4842" y="857232"/>
            <a:ext cx="10098876" cy="5715040"/>
          </a:xfrm>
        </p:spPr>
        <p:txBody>
          <a:bodyPr>
            <a:normAutofit/>
          </a:bodyPr>
          <a:lstStyle/>
          <a:p>
            <a:endParaRPr lang="ru-RU" dirty="0"/>
          </a:p>
          <a:p>
            <a:pPr lvl="0"/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Социально-психологическое консультирование (в том числе по вопросам внутрисемейных отношений).</a:t>
            </a:r>
          </a:p>
          <a:p>
            <a:pPr lvl="0"/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Оказание консультационной психологической помощи анонимно (в том числе с использованием телефона доверия).</a:t>
            </a:r>
          </a:p>
          <a:p>
            <a:pPr lvl="0"/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Социальное сопровождение лиц без определенного места жительства.</a:t>
            </a:r>
          </a:p>
          <a:p>
            <a:pPr lvl="0"/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Социально-бытовые услуги (в форме социального обслуживания на дому). </a:t>
            </a:r>
          </a:p>
          <a:p>
            <a:pPr lvl="0"/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Профилактика ВИЧ, вирусных гепатитов В и С.</a:t>
            </a:r>
          </a:p>
          <a:p>
            <a:pPr lvl="0"/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Социальное сопровождение лиц, живущих с ВИЧ и сопутствующими заболеваниями.</a:t>
            </a:r>
          </a:p>
          <a:p>
            <a:pPr lvl="0"/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Профилактика незаконного потребления наркотических средств и психотропных веществ, наркомании.</a:t>
            </a:r>
          </a:p>
          <a:p>
            <a:pPr lvl="0"/>
            <a:r>
              <a:rPr lang="ru-RU" sz="2100" dirty="0">
                <a:latin typeface="Arial" panose="020B0604020202020204" pitchFamily="34" charset="0"/>
                <a:cs typeface="Arial" panose="020B0604020202020204" pitchFamily="34" charset="0"/>
              </a:rPr>
              <a:t>Социальная реабилитация наркозависимых (алкогольная, наркотическая или иная токсическая зависимость).</a:t>
            </a:r>
          </a:p>
        </p:txBody>
      </p:sp>
    </p:spTree>
    <p:extLst>
      <p:ext uri="{BB962C8B-B14F-4D97-AF65-F5344CB8AC3E}">
        <p14:creationId xmlns:p14="http://schemas.microsoft.com/office/powerpoint/2010/main" val="2560129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smtClean="0">
                <a:latin typeface="Arial" charset="0"/>
              </a:rPr>
              <a:t>Министерство социально политики Красноярского края </a:t>
            </a:r>
            <a:br>
              <a:rPr lang="ru-RU" sz="2400" smtClean="0">
                <a:latin typeface="Arial" charset="0"/>
              </a:rPr>
            </a:br>
            <a:r>
              <a:rPr lang="ru-RU" sz="2400" smtClean="0">
                <a:latin typeface="Arial" charset="0"/>
              </a:rPr>
              <a:t>Реестр поставщиков социальных услуг</a:t>
            </a:r>
            <a:br>
              <a:rPr lang="ru-RU" sz="2400" smtClean="0">
                <a:latin typeface="Arial" charset="0"/>
              </a:rPr>
            </a:br>
            <a:r>
              <a:rPr lang="ru-RU" sz="2400" smtClean="0">
                <a:latin typeface="Arial" charset="0"/>
                <a:hlinkClick r:id="rId2"/>
              </a:rPr>
              <a:t>http://szn24.ru/node/5821</a:t>
            </a:r>
            <a:r>
              <a:rPr lang="ru-RU" sz="2400" smtClean="0">
                <a:latin typeface="Arial" charset="0"/>
              </a:rPr>
              <a:t/>
            </a:r>
            <a:br>
              <a:rPr lang="ru-RU" sz="2400" smtClean="0">
                <a:latin typeface="Arial" charset="0"/>
              </a:rPr>
            </a:br>
            <a:r>
              <a:rPr lang="ru-RU" sz="2400" smtClean="0">
                <a:latin typeface="Arial" charset="0"/>
              </a:rPr>
              <a:t>_______________________________________________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268288" y="1814513"/>
            <a:ext cx="11630025" cy="580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ru-RU" sz="1400"/>
              <a:t>Удельный вес негосударственных организаций социального обслуживания, в общем количестве организаций социального обслуживания всех форм собственности, включенных в реестр поставщиков социальных услуг –5,7%.</a:t>
            </a:r>
          </a:p>
          <a:p>
            <a:pPr marL="342900" indent="-342900"/>
            <a:r>
              <a:rPr lang="ru-RU" sz="1400"/>
              <a:t>В Реестре поставщиков социальных услуг Красноярского края – 176 поставщиков, из них:</a:t>
            </a:r>
          </a:p>
          <a:p>
            <a:pPr marL="342900" indent="-342900"/>
            <a:r>
              <a:rPr lang="ru-RU" sz="1400" b="1"/>
              <a:t>- 176 организаций государственных,</a:t>
            </a:r>
          </a:p>
          <a:p>
            <a:pPr marL="342900" indent="-342900">
              <a:buFontTx/>
              <a:buChar char="-"/>
            </a:pPr>
            <a:r>
              <a:rPr lang="ru-RU" sz="1400" b="1"/>
              <a:t>11 негосударственных организаций (5,7%)</a:t>
            </a:r>
          </a:p>
          <a:p>
            <a:pPr marL="342900" indent="-342900"/>
            <a:r>
              <a:rPr lang="ru-RU" sz="1400"/>
              <a:t>1.  Красноярская Региональная Общественная организация по защите прав и интересов граждан, проживающих в общежитиях "Общаги!?" </a:t>
            </a:r>
          </a:p>
          <a:p>
            <a:pPr marL="342900" indent="-342900"/>
            <a:r>
              <a:rPr lang="ru-RU" sz="1400"/>
              <a:t>2.</a:t>
            </a:r>
            <a:r>
              <a:rPr lang="ru-RU" sz="1400" b="1"/>
              <a:t> </a:t>
            </a:r>
            <a:r>
              <a:rPr lang="ru-RU" sz="1400"/>
              <a:t>Некоммерческий фонд по профилактике социально значимых заболеваний и пропаганде здорового образа жизни «Здоровая Страна»</a:t>
            </a:r>
          </a:p>
          <a:p>
            <a:pPr marL="342900" indent="-342900"/>
            <a:r>
              <a:rPr lang="ru-RU" sz="1400"/>
              <a:t>3. Автономная некоммерческая организация "Центр реабилитации и социальной адаптации «ЕНИСЕЙ»</a:t>
            </a:r>
          </a:p>
          <a:p>
            <a:pPr marL="342900" indent="-342900"/>
            <a:r>
              <a:rPr lang="ru-RU" sz="1400" b="1"/>
              <a:t>     Обеспечение площадью жилых помещений и помещениями для организации реабилитационных и лечебных мероприятий, лечебно-трудовой и учебной деятельности, культурного и бытового обслуживания (полустационар)</a:t>
            </a:r>
          </a:p>
          <a:p>
            <a:pPr marL="342900" indent="-342900"/>
            <a:r>
              <a:rPr lang="ru-RU" sz="1400"/>
              <a:t>4. Некоммерческое партнерство «Красноярский Центр Иппотерапии»</a:t>
            </a:r>
          </a:p>
          <a:p>
            <a:pPr marL="342900" indent="-342900"/>
            <a:r>
              <a:rPr lang="ru-RU" sz="1400"/>
              <a:t>5. Автономная некоммерческая организация «Иппотерапия для всех»</a:t>
            </a:r>
          </a:p>
          <a:p>
            <a:pPr marL="342900" indent="-342900"/>
            <a:r>
              <a:rPr lang="ru-RU" sz="1400" b="1"/>
              <a:t>Проведение занятий по адаптивной физической культуре (полустационар)</a:t>
            </a:r>
          </a:p>
          <a:p>
            <a:pPr marL="342900" indent="-342900"/>
            <a:r>
              <a:rPr lang="ru-RU" sz="1400" b="1"/>
              <a:t>6. </a:t>
            </a:r>
            <a:r>
              <a:rPr lang="ru-RU" sz="1400"/>
              <a:t>Красноярское региональное отделение Всероссийской общественной организации Героев, Кавалеров Государственных наград и Лауреатов Государственных премий "Трудовая доблесть России«</a:t>
            </a:r>
          </a:p>
          <a:p>
            <a:pPr marL="342900" indent="-342900"/>
            <a:r>
              <a:rPr lang="ru-RU" sz="1400"/>
              <a:t> </a:t>
            </a:r>
            <a:r>
              <a:rPr lang="ru-RU" sz="1400" b="1"/>
              <a:t>Социально-педагогические: формирование позитивных интересов, в том числе в сфере досуга, спорта, здорового образа жизни (полустационар)</a:t>
            </a:r>
          </a:p>
          <a:p>
            <a:pPr marL="342900" indent="-342900"/>
            <a:r>
              <a:rPr lang="ru-RU" sz="1400" b="1"/>
              <a:t>7. </a:t>
            </a:r>
            <a:r>
              <a:rPr lang="ru-RU" sz="1400"/>
              <a:t>Красноярская краевая общественная организация ветеранов (пенсионеров) войны, труда, Вооруженных Сил и правоохранительных органов </a:t>
            </a:r>
            <a:endParaRPr lang="ru-RU" sz="1400" b="1"/>
          </a:p>
          <a:p>
            <a:pPr marL="342900" indent="-342900"/>
            <a:r>
              <a:rPr lang="ru-RU" sz="1400" b="1"/>
              <a:t>Социально-медицинские: проведение мероприятий, направленных на формирование здорового образа жизни, проведение санитарно-просветительской работы (полустационар)</a:t>
            </a:r>
          </a:p>
          <a:p>
            <a:pPr marL="342900" indent="-342900"/>
            <a:endParaRPr lang="ru-RU" sz="1400" b="1"/>
          </a:p>
          <a:p>
            <a:pPr marL="342900" indent="-342900">
              <a:buFontTx/>
              <a:buChar char="-"/>
            </a:pPr>
            <a:endParaRPr lang="ru-RU" b="1"/>
          </a:p>
          <a:p>
            <a:pPr marL="342900" indent="-342900">
              <a:buFontTx/>
              <a:buChar char="-"/>
            </a:pPr>
            <a:endParaRPr lang="ru-RU"/>
          </a:p>
          <a:p>
            <a:pPr marL="342900" indent="-342900"/>
            <a:r>
              <a:rPr lang="ru-RU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74663" y="469900"/>
            <a:ext cx="11303000" cy="239713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solidFill>
                  <a:srgbClr val="2F5597"/>
                </a:solidFill>
                <a:latin typeface="Arial" charset="0"/>
                <a:cs typeface="Arial" charset="0"/>
              </a:rPr>
              <a:t/>
            </a:r>
            <a:br>
              <a:rPr lang="ru-RU" sz="2400" dirty="0" smtClean="0">
                <a:solidFill>
                  <a:srgbClr val="2F5597"/>
                </a:solidFill>
                <a:latin typeface="Arial" charset="0"/>
                <a:cs typeface="Arial" charset="0"/>
              </a:rPr>
            </a:br>
            <a:r>
              <a:rPr lang="en-US" sz="2400" dirty="0" smtClean="0">
                <a:solidFill>
                  <a:srgbClr val="2F5597"/>
                </a:solidFill>
                <a:latin typeface="Arial" charset="0"/>
                <a:cs typeface="Arial" charset="0"/>
              </a:rPr>
              <a:t/>
            </a:r>
            <a:br>
              <a:rPr lang="en-US" sz="2400" dirty="0" smtClean="0">
                <a:solidFill>
                  <a:srgbClr val="2F5597"/>
                </a:solidFill>
                <a:latin typeface="Arial" charset="0"/>
                <a:cs typeface="Arial" charset="0"/>
              </a:rPr>
            </a:br>
            <a:r>
              <a:rPr lang="ru-RU" sz="2400" dirty="0" smtClean="0">
                <a:latin typeface="Arial" charset="0"/>
                <a:cs typeface="Arial" charset="0"/>
              </a:rPr>
              <a:t>Портал </a:t>
            </a:r>
            <a:r>
              <a:rPr lang="ru-RU" sz="2400" dirty="0" err="1" smtClean="0">
                <a:latin typeface="Arial" charset="0"/>
                <a:cs typeface="Arial" charset="0"/>
              </a:rPr>
              <a:t>госзакупок</a:t>
            </a:r>
            <a:r>
              <a:rPr lang="ru-RU" sz="2400" dirty="0" smtClean="0">
                <a:latin typeface="Arial" charset="0"/>
                <a:cs typeface="Arial" charset="0"/>
              </a:rPr>
              <a:t> </a:t>
            </a:r>
            <a:br>
              <a:rPr lang="ru-RU" sz="2400" dirty="0" smtClean="0">
                <a:latin typeface="Arial" charset="0"/>
                <a:cs typeface="Arial" charset="0"/>
              </a:rPr>
            </a:br>
            <a:r>
              <a:rPr lang="en-US" sz="2400" dirty="0" smtClean="0">
                <a:solidFill>
                  <a:srgbClr val="2F5597"/>
                </a:solidFill>
                <a:latin typeface="Arial" charset="0"/>
                <a:cs typeface="Arial" charset="0"/>
              </a:rPr>
              <a:t>zakupki.gov.ru</a:t>
            </a:r>
            <a:r>
              <a:rPr lang="ru-RU" sz="2400" dirty="0" smtClean="0">
                <a:latin typeface="Arial" charset="0"/>
                <a:cs typeface="Arial" charset="0"/>
              </a:rPr>
              <a:t/>
            </a:r>
            <a:br>
              <a:rPr lang="ru-RU" sz="2400" dirty="0" smtClean="0">
                <a:latin typeface="Arial" charset="0"/>
                <a:cs typeface="Arial" charset="0"/>
              </a:rPr>
            </a:br>
            <a:r>
              <a:rPr lang="ru-RU" sz="2400" dirty="0" smtClean="0">
                <a:solidFill>
                  <a:srgbClr val="2F5597"/>
                </a:solidFill>
                <a:latin typeface="Arial" charset="0"/>
                <a:cs typeface="Arial" charset="0"/>
              </a:rPr>
              <a:t>________________________</a:t>
            </a:r>
            <a:r>
              <a:rPr lang="en-US" sz="2400" dirty="0" smtClean="0">
                <a:solidFill>
                  <a:srgbClr val="2F5597"/>
                </a:solidFill>
                <a:latin typeface="Arial" charset="0"/>
                <a:cs typeface="Arial" charset="0"/>
              </a:rPr>
              <a:t>________________________</a:t>
            </a:r>
            <a:endParaRPr lang="ru-RU" sz="2400" dirty="0" smtClean="0">
              <a:solidFill>
                <a:srgbClr val="2F5597"/>
              </a:solidFill>
              <a:latin typeface="Arial" charset="0"/>
              <a:cs typeface="Arial" charset="0"/>
            </a:endParaRPr>
          </a:p>
        </p:txBody>
      </p:sp>
      <p:pic>
        <p:nvPicPr>
          <p:cNvPr id="16390" name="Picture 6" descr="main_thum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4507" y="0"/>
            <a:ext cx="4617493" cy="3745142"/>
          </a:xfrm>
          <a:prstGeom prst="rect">
            <a:avLst/>
          </a:prstGeom>
          <a:noFill/>
          <a:effectLst>
            <a:reflection blurRad="6350" stA="50000" endA="295" endPos="92000" dist="101600" dir="5400000" sy="-100000" algn="bl" rotWithShape="0"/>
          </a:effectLst>
        </p:spPr>
      </p:pic>
      <p:sp>
        <p:nvSpPr>
          <p:cNvPr id="4" name="Объект 3"/>
          <p:cNvSpPr>
            <a:spLocks noGrp="1"/>
          </p:cNvSpPr>
          <p:nvPr>
            <p:ph sz="half" idx="4294967295"/>
          </p:nvPr>
        </p:nvSpPr>
        <p:spPr>
          <a:xfrm>
            <a:off x="284163" y="1795463"/>
            <a:ext cx="7994650" cy="5411787"/>
          </a:xfrm>
        </p:spPr>
        <p:txBody>
          <a:bodyPr>
            <a:noAutofit/>
          </a:bodyPr>
          <a:lstStyle/>
          <a:p>
            <a:pPr marL="0" indent="0">
              <a:buFont typeface="Arial" charset="0"/>
              <a:buNone/>
            </a:pPr>
            <a:r>
              <a:rPr lang="ru-RU" sz="1600" b="1" smtClean="0">
                <a:latin typeface="Arial" charset="0"/>
              </a:rPr>
              <a:t>№ 31705813142</a:t>
            </a:r>
          </a:p>
          <a:p>
            <a:pPr marL="0" indent="0">
              <a:buFont typeface="Arial" charset="0"/>
              <a:buNone/>
            </a:pPr>
            <a:r>
              <a:rPr lang="ru-RU" sz="1600" smtClean="0">
                <a:latin typeface="Arial" charset="0"/>
              </a:rPr>
              <a:t>Заказчик:</a:t>
            </a:r>
            <a:r>
              <a:rPr lang="en-US" sz="1600" smtClean="0">
                <a:latin typeface="Arial" charset="0"/>
              </a:rPr>
              <a:t> </a:t>
            </a:r>
            <a:r>
              <a:rPr lang="ru-RU" sz="1600" smtClean="0">
                <a:latin typeface="Arial" charset="0"/>
              </a:rPr>
              <a:t>КРАЕВОЕ ГОСУДАРСТВЕННОЕ АВТОНОМНОЕ УЧРЕЖДЕНИЕ "ОРГАНИЗАЦИОННО-МЕТОДИЧЕСКИЙ МЕДИАЦЕНТР"</a:t>
            </a:r>
          </a:p>
          <a:p>
            <a:pPr marL="0" indent="0">
              <a:buFont typeface="Arial" charset="0"/>
              <a:buNone/>
            </a:pPr>
            <a:r>
              <a:rPr lang="ru-RU" sz="1600" smtClean="0">
                <a:latin typeface="Arial" charset="0"/>
              </a:rPr>
              <a:t>изготовление и поставка презентационного фотоальбома «Красноярский край. Сердце земли Сибирской» и подарочной упаковки к фотоальбому, </a:t>
            </a:r>
            <a:r>
              <a:rPr lang="ru-RU" sz="1600" b="1" smtClean="0">
                <a:latin typeface="Arial" charset="0"/>
              </a:rPr>
              <a:t>1 174 000 ,00 руб</a:t>
            </a:r>
            <a:r>
              <a:rPr lang="ru-RU" sz="1600" smtClean="0">
                <a:latin typeface="Arial" charset="0"/>
              </a:rPr>
              <a:t>.</a:t>
            </a:r>
          </a:p>
          <a:p>
            <a:pPr marL="0" indent="0">
              <a:buFont typeface="Arial" charset="0"/>
              <a:buNone/>
            </a:pPr>
            <a:r>
              <a:rPr lang="ru-RU" sz="1600" b="1" smtClean="0">
                <a:latin typeface="Arial" charset="0"/>
              </a:rPr>
              <a:t>№ 31705764791</a:t>
            </a:r>
          </a:p>
          <a:p>
            <a:pPr marL="0" indent="0">
              <a:buFont typeface="Arial" charset="0"/>
              <a:buNone/>
            </a:pPr>
            <a:r>
              <a:rPr lang="ru-RU" sz="1600" smtClean="0">
                <a:latin typeface="Arial" charset="0"/>
              </a:rPr>
              <a:t>Заказчик: КРАЕВОЕ ГОСУДАРСТВЕННОЕ АВТОНОМНОЕ УЧРЕЖДЕНИЕ "ДОМ ДРУЖБЫ НАРОДОВ КРАСНОЯРСКОГО КРАЯ"</a:t>
            </a:r>
          </a:p>
          <a:p>
            <a:pPr marL="0" indent="0">
              <a:buFont typeface="Arial" charset="0"/>
              <a:buNone/>
            </a:pPr>
            <a:r>
              <a:rPr lang="ru-RU" sz="1600" smtClean="0">
                <a:latin typeface="Arial" charset="0"/>
              </a:rPr>
              <a:t>Оказание услуги по организации мероприятия посвященного Международному дню толерантности «Красноярский край – семья народов», </a:t>
            </a:r>
            <a:r>
              <a:rPr lang="ru-RU" sz="1600" b="1" smtClean="0">
                <a:latin typeface="Arial" charset="0"/>
              </a:rPr>
              <a:t>370 000 ,00 руб</a:t>
            </a:r>
            <a:r>
              <a:rPr lang="ru-RU" sz="1600" smtClean="0">
                <a:latin typeface="Arial" charset="0"/>
              </a:rPr>
              <a:t>.</a:t>
            </a:r>
          </a:p>
          <a:p>
            <a:pPr marL="0" indent="0">
              <a:buFont typeface="Arial" charset="0"/>
              <a:buNone/>
            </a:pPr>
            <a:r>
              <a:rPr lang="ru-RU" sz="1600" b="1" smtClean="0">
                <a:latin typeface="Arial" charset="0"/>
              </a:rPr>
              <a:t>№ 31705719074</a:t>
            </a:r>
          </a:p>
          <a:p>
            <a:pPr marL="0" indent="0">
              <a:buFont typeface="Arial" charset="0"/>
              <a:buNone/>
            </a:pPr>
            <a:r>
              <a:rPr lang="ru-RU" sz="1600" smtClean="0">
                <a:latin typeface="Arial" charset="0"/>
              </a:rPr>
              <a:t>Заказчик: КРАЕВОЕ ГОСУДАРСТВЕННОЕ АВТОНОМНОЕ УЧРЕЖДЕНИЕ "ДОМ ДРУЖБЫ НАРОДОВ КРАСНОЯРСКОГО КРАЯ"</a:t>
            </a:r>
          </a:p>
          <a:p>
            <a:pPr marL="0" indent="0">
              <a:buFont typeface="Arial" charset="0"/>
              <a:buNone/>
            </a:pPr>
            <a:r>
              <a:rPr lang="ru-RU" sz="1600" smtClean="0">
                <a:latin typeface="Arial" charset="0"/>
              </a:rPr>
              <a:t>Оказание услуги по организации и проведению мероприятия «Красноярский край – территория дружбы», </a:t>
            </a:r>
            <a:r>
              <a:rPr lang="ru-RU" sz="1600" b="1" smtClean="0">
                <a:latin typeface="Arial" charset="0"/>
              </a:rPr>
              <a:t>220 000 ,00 </a:t>
            </a:r>
            <a:r>
              <a:rPr lang="ru-RU" sz="1600" smtClean="0">
                <a:latin typeface="Arial" charset="0"/>
              </a:rPr>
              <a:t> руб.</a:t>
            </a:r>
          </a:p>
          <a:p>
            <a:pPr marL="0" indent="0">
              <a:buFont typeface="Arial" charset="0"/>
              <a:buNone/>
            </a:pPr>
            <a:endParaRPr lang="ru-RU" sz="16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2425" y="280988"/>
            <a:ext cx="11303000" cy="239712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2F5597"/>
                </a:solidFill>
                <a:latin typeface="Arial" charset="0"/>
                <a:cs typeface="Arial" charset="0"/>
              </a:rPr>
              <a:t/>
            </a:r>
            <a:br>
              <a:rPr lang="ru-RU" sz="2800" dirty="0" smtClean="0">
                <a:solidFill>
                  <a:srgbClr val="2F5597"/>
                </a:solidFill>
                <a:latin typeface="Arial" charset="0"/>
                <a:cs typeface="Arial" charset="0"/>
              </a:rPr>
            </a:br>
            <a:r>
              <a:rPr lang="en-US" sz="2800" dirty="0" smtClean="0">
                <a:solidFill>
                  <a:srgbClr val="2F5597"/>
                </a:solidFill>
                <a:latin typeface="Arial" charset="0"/>
                <a:cs typeface="Arial" charset="0"/>
              </a:rPr>
              <a:t/>
            </a:r>
            <a:br>
              <a:rPr lang="en-US" sz="2800" dirty="0" smtClean="0">
                <a:solidFill>
                  <a:srgbClr val="2F5597"/>
                </a:solidFill>
                <a:latin typeface="Arial" charset="0"/>
                <a:cs typeface="Arial" charset="0"/>
              </a:rPr>
            </a:br>
            <a:r>
              <a:rPr lang="ru-RU" sz="2400" dirty="0" smtClean="0">
                <a:latin typeface="Arial" charset="0"/>
              </a:rPr>
              <a:t>Конкурс на оказание инновационных социальных услуг</a:t>
            </a:r>
            <a:br>
              <a:rPr lang="ru-RU" sz="2400" dirty="0" smtClean="0">
                <a:latin typeface="Arial" charset="0"/>
              </a:rPr>
            </a:br>
            <a:r>
              <a:rPr lang="en-US" sz="2400" dirty="0" smtClean="0">
                <a:solidFill>
                  <a:schemeClr val="hlink"/>
                </a:solidFill>
                <a:latin typeface="Arial" charset="0"/>
              </a:rPr>
              <a:t>gokrk.ru</a:t>
            </a:r>
            <a:r>
              <a:rPr lang="ru-RU" sz="2400" dirty="0" smtClean="0">
                <a:solidFill>
                  <a:schemeClr val="hlink"/>
                </a:solidFill>
                <a:latin typeface="Arial" charset="0"/>
                <a:cs typeface="Arial" charset="0"/>
              </a:rPr>
              <a:t/>
            </a:r>
            <a:br>
              <a:rPr lang="ru-RU" sz="2400" dirty="0" smtClean="0">
                <a:solidFill>
                  <a:schemeClr val="hlink"/>
                </a:solidFill>
                <a:latin typeface="Arial" charset="0"/>
                <a:cs typeface="Arial" charset="0"/>
              </a:rPr>
            </a:br>
            <a:r>
              <a:rPr lang="ru-RU" sz="2800" dirty="0" smtClean="0">
                <a:solidFill>
                  <a:srgbClr val="2F5597"/>
                </a:solidFill>
                <a:latin typeface="Arial" charset="0"/>
                <a:cs typeface="Arial" charset="0"/>
              </a:rPr>
              <a:t>___________________</a:t>
            </a:r>
            <a:r>
              <a:rPr lang="en-US" sz="2800" dirty="0" smtClean="0">
                <a:solidFill>
                  <a:srgbClr val="2F5597"/>
                </a:solidFill>
                <a:latin typeface="Arial" charset="0"/>
                <a:cs typeface="Arial" charset="0"/>
              </a:rPr>
              <a:t>________________________</a:t>
            </a:r>
            <a:endParaRPr lang="ru-RU" sz="2800" dirty="0" smtClean="0">
              <a:solidFill>
                <a:srgbClr val="2F5597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4294967295"/>
          </p:nvPr>
        </p:nvSpPr>
        <p:spPr>
          <a:xfrm>
            <a:off x="0" y="1337481"/>
            <a:ext cx="12192000" cy="4941082"/>
          </a:xfrm>
        </p:spPr>
        <p:txBody>
          <a:bodyPr>
            <a:noAutofit/>
          </a:bodyPr>
          <a:lstStyle/>
          <a:p>
            <a:pPr marL="0" indent="0">
              <a:buFont typeface="Arial" charset="0"/>
              <a:buNone/>
            </a:pPr>
            <a:r>
              <a:rPr lang="ru-RU" sz="1400" dirty="0" smtClean="0">
                <a:latin typeface="Arial" charset="0"/>
              </a:rPr>
              <a:t>1. Красноярская региональная общественная организация свободного творчества «АЭРОСТАТ», </a:t>
            </a:r>
          </a:p>
          <a:p>
            <a:pPr marL="0" indent="0">
              <a:buFont typeface="Arial" charset="0"/>
              <a:buNone/>
            </a:pPr>
            <a:r>
              <a:rPr lang="ru-RU" sz="1400" u="sng" dirty="0" smtClean="0">
                <a:latin typeface="Arial" charset="0"/>
              </a:rPr>
              <a:t>Наименование услуги:</a:t>
            </a:r>
            <a:r>
              <a:rPr lang="ru-RU" sz="1400" dirty="0" smtClean="0">
                <a:latin typeface="Arial" charset="0"/>
              </a:rPr>
              <a:t> Обеспечение инновационного психолого-педагогического сопровождения детей с ОВЗ на основе высокотехнологичных  подходов «Интерактивный метроном», системы Биоакустической коррекции, </a:t>
            </a:r>
            <a:r>
              <a:rPr lang="ru-RU" sz="1400" dirty="0" err="1" smtClean="0">
                <a:latin typeface="Arial" charset="0"/>
              </a:rPr>
              <a:t>Стабиломерии</a:t>
            </a:r>
            <a:r>
              <a:rPr lang="ru-RU" sz="1400" dirty="0" smtClean="0">
                <a:latin typeface="Arial" charset="0"/>
              </a:rPr>
              <a:t> («Инновационное высокотехнологичное сопровождение»), </a:t>
            </a:r>
            <a:r>
              <a:rPr lang="ru-RU" sz="1400" b="1" dirty="0" smtClean="0">
                <a:latin typeface="Arial" charset="0"/>
              </a:rPr>
              <a:t>1 755 067,50</a:t>
            </a:r>
            <a:r>
              <a:rPr lang="ru-RU" sz="1400" dirty="0" smtClean="0">
                <a:latin typeface="Arial" charset="0"/>
              </a:rPr>
              <a:t> </a:t>
            </a:r>
          </a:p>
          <a:p>
            <a:pPr marL="0" indent="0">
              <a:buFont typeface="Arial" charset="0"/>
              <a:buNone/>
            </a:pPr>
            <a:r>
              <a:rPr lang="ru-RU" sz="1400" dirty="0" smtClean="0">
                <a:latin typeface="Arial" charset="0"/>
              </a:rPr>
              <a:t>2. Местная общественная организация г. Красноярска Детский спортивно-технический клуб «Енисей-2»</a:t>
            </a:r>
          </a:p>
          <a:p>
            <a:pPr marL="0" indent="0">
              <a:buFont typeface="Arial" charset="0"/>
              <a:buNone/>
            </a:pPr>
            <a:r>
              <a:rPr lang="ru-RU" sz="1400" u="sng" dirty="0" smtClean="0">
                <a:latin typeface="Arial" charset="0"/>
              </a:rPr>
              <a:t>Наименование услуги:</a:t>
            </a:r>
            <a:r>
              <a:rPr lang="ru-RU" sz="1400" dirty="0" smtClean="0">
                <a:latin typeface="Arial" charset="0"/>
              </a:rPr>
              <a:t> Организация бесплатных занятий водно-моторным спортом для детей школьного возраста, в том числе из неполных и неблагополучных семей. Проведение массовых детских соревнований по водно-моторному спорту в классе «Формула будущего», </a:t>
            </a:r>
            <a:r>
              <a:rPr lang="ru-RU" sz="1400" b="1" dirty="0" smtClean="0">
                <a:latin typeface="Arial" charset="0"/>
              </a:rPr>
              <a:t>705 932,50</a:t>
            </a:r>
          </a:p>
          <a:p>
            <a:pPr marL="0" indent="0">
              <a:buFont typeface="Arial" charset="0"/>
              <a:buNone/>
            </a:pPr>
            <a:r>
              <a:rPr lang="ru-RU" sz="1400" dirty="0" smtClean="0">
                <a:latin typeface="Arial" charset="0"/>
              </a:rPr>
              <a:t>3. Местная общественная организация инвалидов </a:t>
            </a:r>
            <a:r>
              <a:rPr lang="ru-RU" sz="1400" dirty="0" err="1" smtClean="0">
                <a:latin typeface="Arial" charset="0"/>
              </a:rPr>
              <a:t>г.Шарыпово</a:t>
            </a:r>
            <a:r>
              <a:rPr lang="ru-RU" sz="1400" dirty="0" smtClean="0">
                <a:latin typeface="Arial" charset="0"/>
              </a:rPr>
              <a:t> и </a:t>
            </a:r>
            <a:r>
              <a:rPr lang="ru-RU" sz="1400" dirty="0" err="1" smtClean="0">
                <a:latin typeface="Arial" charset="0"/>
              </a:rPr>
              <a:t>Шарыповского</a:t>
            </a:r>
            <a:r>
              <a:rPr lang="ru-RU" sz="1400" dirty="0" smtClean="0">
                <a:latin typeface="Arial" charset="0"/>
              </a:rPr>
              <a:t> района «За равные права»</a:t>
            </a:r>
          </a:p>
          <a:p>
            <a:pPr marL="0" indent="0">
              <a:buFont typeface="Arial" charset="0"/>
              <a:buNone/>
            </a:pPr>
            <a:r>
              <a:rPr lang="ru-RU" sz="1400" u="sng" dirty="0" smtClean="0">
                <a:latin typeface="Arial" charset="0"/>
              </a:rPr>
              <a:t>Наименование услуги:</a:t>
            </a:r>
            <a:r>
              <a:rPr lang="ru-RU" sz="1400" dirty="0" smtClean="0">
                <a:latin typeface="Arial" charset="0"/>
              </a:rPr>
              <a:t> Служба практической помощи «Парус надежды» с пунктом временного пребывания для лиц с инвалидностью, проживающих в сельской местности, </a:t>
            </a:r>
            <a:r>
              <a:rPr lang="ru-RU" sz="1400" b="1" dirty="0" smtClean="0">
                <a:latin typeface="Arial" charset="0"/>
              </a:rPr>
              <a:t>800 000,00</a:t>
            </a:r>
          </a:p>
          <a:p>
            <a:pPr marL="0" indent="0">
              <a:buFont typeface="Arial" charset="0"/>
              <a:buNone/>
            </a:pPr>
            <a:r>
              <a:rPr lang="ru-RU" sz="1400" dirty="0" smtClean="0">
                <a:latin typeface="Arial" charset="0"/>
              </a:rPr>
              <a:t>4. </a:t>
            </a:r>
            <a:r>
              <a:rPr lang="ru-RU" sz="1400" dirty="0" err="1" smtClean="0">
                <a:latin typeface="Arial" charset="0"/>
              </a:rPr>
              <a:t>Уярская</a:t>
            </a:r>
            <a:r>
              <a:rPr lang="ru-RU" sz="1400" dirty="0" smtClean="0">
                <a:latin typeface="Arial" charset="0"/>
              </a:rPr>
              <a:t> местная районная общественная организация по содействию защите прав детей с ограниченными возможностями «Свои дети»</a:t>
            </a:r>
          </a:p>
          <a:p>
            <a:pPr marL="0" indent="0">
              <a:buFont typeface="Arial" charset="0"/>
              <a:buNone/>
            </a:pPr>
            <a:r>
              <a:rPr lang="ru-RU" sz="1400" u="sng" dirty="0" smtClean="0">
                <a:latin typeface="Arial" charset="0"/>
              </a:rPr>
              <a:t>Наименование услуги:</a:t>
            </a:r>
            <a:r>
              <a:rPr lang="ru-RU" sz="1400" dirty="0" smtClean="0">
                <a:latin typeface="Arial" charset="0"/>
              </a:rPr>
              <a:t> Оказание помощи семьям с детьми в отдаленных территориях </a:t>
            </a:r>
            <a:r>
              <a:rPr lang="ru-RU" sz="1400" dirty="0" err="1" smtClean="0">
                <a:latin typeface="Arial" charset="0"/>
              </a:rPr>
              <a:t>Уярского</a:t>
            </a:r>
            <a:r>
              <a:rPr lang="ru-RU" sz="1400" dirty="0" smtClean="0">
                <a:latin typeface="Arial" charset="0"/>
              </a:rPr>
              <a:t> района посредством программ помощи детям с тяжелыми нарушениями развития CBR, программ раннего вмешательства и психолого-педагогической и информационной помощи, направленных на улучшение функционирования ребенка в повседневной жизни, </a:t>
            </a:r>
            <a:r>
              <a:rPr lang="ru-RU" sz="1400" b="1" dirty="0" smtClean="0">
                <a:latin typeface="Arial" charset="0"/>
              </a:rPr>
              <a:t>489 000,00</a:t>
            </a:r>
          </a:p>
          <a:p>
            <a:pPr marL="0" indent="0">
              <a:buFont typeface="Arial" charset="0"/>
              <a:buNone/>
            </a:pPr>
            <a:r>
              <a:rPr lang="ru-RU" sz="1400" dirty="0" smtClean="0">
                <a:latin typeface="Arial" charset="0"/>
              </a:rPr>
              <a:t>5. Некоммерческое партнерство «Красноярский Центр </a:t>
            </a:r>
            <a:r>
              <a:rPr lang="ru-RU" sz="1400" dirty="0" err="1" smtClean="0">
                <a:latin typeface="Arial" charset="0"/>
              </a:rPr>
              <a:t>Иппотерапии</a:t>
            </a:r>
            <a:r>
              <a:rPr lang="ru-RU" sz="1400" dirty="0" smtClean="0">
                <a:latin typeface="Arial" charset="0"/>
              </a:rPr>
              <a:t>»</a:t>
            </a:r>
          </a:p>
          <a:p>
            <a:pPr marL="0" indent="0">
              <a:buFont typeface="Arial" charset="0"/>
              <a:buNone/>
            </a:pPr>
            <a:r>
              <a:rPr lang="ru-RU" sz="1400" u="sng" dirty="0" smtClean="0">
                <a:latin typeface="Arial" charset="0"/>
              </a:rPr>
              <a:t>Наименование услуги: </a:t>
            </a:r>
            <a:r>
              <a:rPr lang="ru-RU" sz="1400" dirty="0" smtClean="0">
                <a:latin typeface="Arial" charset="0"/>
              </a:rPr>
              <a:t>Подготовка лошадей для </a:t>
            </a:r>
            <a:r>
              <a:rPr lang="ru-RU" sz="1400" dirty="0" err="1" smtClean="0">
                <a:latin typeface="Arial" charset="0"/>
              </a:rPr>
              <a:t>иппотерапии</a:t>
            </a:r>
            <a:r>
              <a:rPr lang="ru-RU" sz="1400" dirty="0" smtClean="0">
                <a:latin typeface="Arial" charset="0"/>
              </a:rPr>
              <a:t> и адаптивного конного спорта, </a:t>
            </a:r>
            <a:r>
              <a:rPr lang="ru-RU" sz="1400" b="1" dirty="0" smtClean="0">
                <a:latin typeface="Arial" charset="0"/>
              </a:rPr>
              <a:t>900 000,00</a:t>
            </a:r>
          </a:p>
          <a:p>
            <a:pPr marL="0" indent="0">
              <a:buFont typeface="Arial" charset="0"/>
              <a:buNone/>
            </a:pPr>
            <a:r>
              <a:rPr lang="ru-RU" sz="1400" b="1" dirty="0" smtClean="0">
                <a:latin typeface="Arial" charset="0"/>
              </a:rPr>
              <a:t>6. </a:t>
            </a:r>
            <a:r>
              <a:rPr lang="ru-RU" sz="1400" dirty="0" smtClean="0">
                <a:latin typeface="Arial" charset="0"/>
              </a:rPr>
              <a:t>Частное образовательное учреждение дополнительного профессионального образования «Центр повышения квалификации»</a:t>
            </a:r>
          </a:p>
          <a:p>
            <a:pPr marL="0" indent="0">
              <a:buFont typeface="Arial" charset="0"/>
              <a:buNone/>
            </a:pPr>
            <a:r>
              <a:rPr lang="ru-RU" sz="1400" u="sng" dirty="0" smtClean="0">
                <a:latin typeface="Arial" charset="0"/>
              </a:rPr>
              <a:t>Наименование услуги: </a:t>
            </a:r>
            <a:r>
              <a:rPr lang="ru-RU" sz="1400" dirty="0" smtClean="0">
                <a:latin typeface="Arial" charset="0"/>
              </a:rPr>
              <a:t>Повышение квалификации педагогов, осуществляющих обучение на дому детей с ОВЗ в соответствии с требованиями ФГОС, </a:t>
            </a:r>
            <a:r>
              <a:rPr lang="ru-RU" sz="1400" b="1" dirty="0" smtClean="0">
                <a:latin typeface="Arial" charset="0"/>
              </a:rPr>
              <a:t>550 000,00</a:t>
            </a:r>
          </a:p>
          <a:p>
            <a:pPr marL="0" indent="0">
              <a:buFont typeface="Arial" charset="0"/>
              <a:buNone/>
            </a:pPr>
            <a:r>
              <a:rPr lang="ru-RU" sz="1400" b="1" dirty="0" smtClean="0">
                <a:latin typeface="Arial" charset="0"/>
              </a:rPr>
              <a:t>7. Региональная Автономная Некоммерческая Организация «Центр помощи после инсульта «Вера»</a:t>
            </a:r>
          </a:p>
          <a:p>
            <a:pPr marL="0" indent="0">
              <a:buFont typeface="Arial" charset="0"/>
              <a:buNone/>
            </a:pPr>
            <a:r>
              <a:rPr lang="ru-RU" sz="1400" u="sng" dirty="0" smtClean="0">
                <a:latin typeface="Arial" charset="0"/>
              </a:rPr>
              <a:t>Наименование услуги: </a:t>
            </a:r>
            <a:r>
              <a:rPr lang="ru-RU" sz="1400" dirty="0" smtClean="0">
                <a:latin typeface="Arial" charset="0"/>
              </a:rPr>
              <a:t>Помощь после инсульта людям, перенесшим его и их семьям, а также помощь людям после 40 лет, находящимся в зоне риска, </a:t>
            </a:r>
            <a:r>
              <a:rPr lang="ru-RU" sz="1400" b="1" dirty="0" smtClean="0">
                <a:latin typeface="Arial" charset="0"/>
              </a:rPr>
              <a:t>900 000,00</a:t>
            </a:r>
          </a:p>
          <a:p>
            <a:pPr marL="0" indent="0">
              <a:buFont typeface="Arial" charset="0"/>
              <a:buNone/>
            </a:pPr>
            <a:endParaRPr lang="ru-RU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4463" y="4221163"/>
            <a:ext cx="11903075" cy="27384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Myriad Pro" pitchFamily="34" charset="0"/>
                <a:cs typeface="+mn-cs"/>
              </a:rPr>
              <a:t>«</a:t>
            </a:r>
            <a:r>
              <a:rPr lang="ru-RU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КРОО  «Агентство общественных инициатив»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Т. (391)214-39-17 , </a:t>
            </a:r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  <a:hlinkClick r:id="rId2"/>
              </a:rPr>
              <a:t>kroo-aoi@mail.ru</a:t>
            </a:r>
            <a:endParaRPr lang="ru-RU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prstClr val="black"/>
              </a:solidFill>
              <a:latin typeface="+mn-lt"/>
              <a:cs typeface="+mn-cs"/>
              <a:hlinkClick r:id="rId3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y-GB" sz="2800" dirty="0">
                <a:solidFill>
                  <a:prstClr val="black"/>
                </a:solidFill>
                <a:latin typeface="+mn-lt"/>
                <a:cs typeface="+mn-cs"/>
                <a:hlinkClick r:id="rId3"/>
              </a:rPr>
              <a:t>http://aoi24.ru/</a:t>
            </a:r>
            <a:endParaRPr lang="cy-GB" sz="2800" dirty="0">
              <a:solidFill>
                <a:prstClr val="black"/>
              </a:solidFill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dirty="0">
              <a:solidFill>
                <a:schemeClr val="accent1">
                  <a:lumMod val="75000"/>
                </a:schemeClr>
              </a:solidFill>
              <a:latin typeface="Myriad Pro" pitchFamily="34" charset="0"/>
              <a:cs typeface="+mn-cs"/>
            </a:endParaRPr>
          </a:p>
        </p:txBody>
      </p:sp>
      <p:pic>
        <p:nvPicPr>
          <p:cNvPr id="19460" name="Picture 4" descr="v-2015-godu-eksport-it-uslug-iz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96319"/>
            <a:ext cx="6974006" cy="3922484"/>
          </a:xfrm>
          <a:prstGeom prst="rect">
            <a:avLst/>
          </a:prstGeom>
          <a:noFill/>
          <a:effectLst>
            <a:reflection blurRad="6350" stA="50000" endA="300" endPos="55500" dist="1016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913</Words>
  <Application>Microsoft Office PowerPoint</Application>
  <PresentationFormat>Произвольный</PresentationFormat>
  <Paragraphs>92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Примеры успешных практик реализации социальных услуг силами НКО в Красноярском крае»  Печковская Ирина Петровна, КРОО «Агентство общественных инициатив»</vt:lpstr>
      <vt:lpstr>НКО в социальных услугах _________________________________________ </vt:lpstr>
      <vt:lpstr>Нормативные основания  ________________________________</vt:lpstr>
      <vt:lpstr>Услуги, которые передаются (региональный опыт)  __________________________________________________</vt:lpstr>
      <vt:lpstr>Министерство социально политики Красноярского края  Реестр поставщиков социальных услуг http://szn24.ru/node/5821 _______________________________________________</vt:lpstr>
      <vt:lpstr>  Портал госзакупок  zakupki.gov.ru ________________________________________________</vt:lpstr>
      <vt:lpstr>  Конкурс на оказание инновационных социальных услуг gokrk.ru ___________________________________________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Примеры успешных практик реализации социальных услуг силами НКО в Красноярском крае»</dc:title>
  <dc:creator>Василий</dc:creator>
  <cp:lastModifiedBy>Печковская Ирина Петровна</cp:lastModifiedBy>
  <cp:revision>28</cp:revision>
  <dcterms:created xsi:type="dcterms:W3CDTF">2017-12-05T04:13:00Z</dcterms:created>
  <dcterms:modified xsi:type="dcterms:W3CDTF">2017-12-14T09:39:59Z</dcterms:modified>
</cp:coreProperties>
</file>